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4" r:id="rId173"/>
    <p:sldId id="525" r:id="rId174"/>
    <p:sldId id="523" r:id="rId175"/>
    <p:sldId id="526" r:id="rId176"/>
    <p:sldId id="527" r:id="rId177"/>
    <p:sldId id="528" r:id="rId178"/>
    <p:sldId id="529" r:id="rId179"/>
    <p:sldId id="530" r:id="rId180"/>
    <p:sldId id="531" r:id="rId181"/>
    <p:sldId id="532" r:id="rId182"/>
    <p:sldId id="533" r:id="rId183"/>
    <p:sldId id="534" r:id="rId184"/>
    <p:sldId id="535" r:id="rId185"/>
    <p:sldId id="536" r:id="rId186"/>
    <p:sldId id="538" r:id="rId187"/>
    <p:sldId id="537" r:id="rId188"/>
    <p:sldId id="539" r:id="rId189"/>
    <p:sldId id="540" r:id="rId190"/>
    <p:sldId id="541" r:id="rId191"/>
    <p:sldId id="542" r:id="rId192"/>
    <p:sldId id="543" r:id="rId193"/>
    <p:sldId id="545" r:id="rId194"/>
    <p:sldId id="547" r:id="rId195"/>
    <p:sldId id="548" r:id="rId196"/>
    <p:sldId id="546" r:id="rId197"/>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51" d="100"/>
          <a:sy n="51" d="100"/>
        </p:scale>
        <p:origin x="1560" y="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2020/8/25</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gonaturalenglish.com/connected-speech-fast-native-english-pronunciation/" TargetMode="External"/><Relationship Id="rId2" Type="http://schemas.openxmlformats.org/officeDocument/2006/relationships/slide" Target="../slides/slide126.xml"/><Relationship Id="rId1" Type="http://schemas.openxmlformats.org/officeDocument/2006/relationships/notesMaster" Target="../notesMasters/notesMaster1.xml"/><Relationship Id="rId5" Type="http://schemas.openxmlformats.org/officeDocument/2006/relationships/hyperlink" Target="https://www.teachingenglish.org.uk/article/connected-speech-2" TargetMode="External"/><Relationship Id="rId4" Type="http://schemas.openxmlformats.org/officeDocument/2006/relationships/hyperlink" Target="https://speakhut.com/connected-speech-linking-words-introduction/" TargetMode="Externa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https://www.gonaturalenglish.com/connected-speech-fast-native-english-pronunciation/</a:t>
            </a:r>
            <a:endParaRPr lang="en-US" altLang="zh-CN"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https://speakhut.com/connected-speech-linking-words-introduction/</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5"/>
              </a:rPr>
              <a:t>https://www.teachingenglish.org.uk/article/connected-speech-2</a:t>
            </a:r>
            <a:endParaRPr lang="zh-CN" altLang="zh-CN" sz="120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3088888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173</a:t>
            </a:fld>
            <a:endParaRPr lang="zh-CN" altLang="en-US"/>
          </a:p>
        </p:txBody>
      </p:sp>
    </p:spTree>
    <p:extLst>
      <p:ext uri="{BB962C8B-B14F-4D97-AF65-F5344CB8AC3E}">
        <p14:creationId xmlns:p14="http://schemas.microsoft.com/office/powerpoint/2010/main" val="31662317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174</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175</a:t>
            </a:fld>
            <a:endParaRPr lang="zh-CN" altLang="en-US"/>
          </a:p>
        </p:txBody>
      </p:sp>
    </p:spTree>
    <p:extLst>
      <p:ext uri="{BB962C8B-B14F-4D97-AF65-F5344CB8AC3E}">
        <p14:creationId xmlns:p14="http://schemas.microsoft.com/office/powerpoint/2010/main" val="14047133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176</a:t>
            </a:fld>
            <a:endParaRPr lang="zh-CN" altLang="en-US"/>
          </a:p>
        </p:txBody>
      </p:sp>
    </p:spTree>
    <p:extLst>
      <p:ext uri="{BB962C8B-B14F-4D97-AF65-F5344CB8AC3E}">
        <p14:creationId xmlns:p14="http://schemas.microsoft.com/office/powerpoint/2010/main" val="29147408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r>
              <a:rPr lang="en-US" altLang="zh-CN" dirty="0"/>
              <a:t>Max(k)  k * Int(</a:t>
            </a:r>
            <a:r>
              <a:rPr lang="en-US" altLang="zh-CN" dirty="0" err="1"/>
              <a:t>frame_length</a:t>
            </a:r>
            <a:r>
              <a:rPr lang="en-US" altLang="zh-CN" dirty="0"/>
              <a:t>/2 * speed) + </a:t>
            </a:r>
            <a:r>
              <a:rPr lang="en-US" altLang="zh-CN" dirty="0" err="1"/>
              <a:t>frame_length</a:t>
            </a:r>
            <a:r>
              <a:rPr lang="en-US" altLang="zh-CN" dirty="0"/>
              <a:t>/2 &lt;= T * 16</a:t>
            </a:r>
            <a:r>
              <a:rPr lang="zh-CN" altLang="en-US" dirty="0"/>
              <a:t>、</a:t>
            </a:r>
          </a:p>
          <a:p>
            <a:r>
              <a:rPr lang="en-US" altLang="zh-CN" dirty="0"/>
              <a:t>T’= </a:t>
            </a:r>
            <a:r>
              <a:rPr lang="en-US" altLang="zh-CN" dirty="0" err="1"/>
              <a:t>frame_length</a:t>
            </a:r>
            <a:r>
              <a:rPr lang="en-US" altLang="zh-CN"/>
              <a:t> / 2 / 16 * k</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177</a:t>
            </a:fld>
            <a:endParaRPr lang="zh-CN" altLang="en-US"/>
          </a:p>
        </p:txBody>
      </p:sp>
    </p:spTree>
    <p:extLst>
      <p:ext uri="{BB962C8B-B14F-4D97-AF65-F5344CB8AC3E}">
        <p14:creationId xmlns:p14="http://schemas.microsoft.com/office/powerpoint/2010/main" val="422143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178</a:t>
            </a:fld>
            <a:endParaRPr lang="zh-CN" altLang="en-US"/>
          </a:p>
        </p:txBody>
      </p:sp>
    </p:spTree>
    <p:extLst>
      <p:ext uri="{BB962C8B-B14F-4D97-AF65-F5344CB8AC3E}">
        <p14:creationId xmlns:p14="http://schemas.microsoft.com/office/powerpoint/2010/main" val="41355457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179</a:t>
            </a:fld>
            <a:endParaRPr lang="zh-CN" altLang="en-US"/>
          </a:p>
        </p:txBody>
      </p:sp>
    </p:spTree>
    <p:extLst>
      <p:ext uri="{BB962C8B-B14F-4D97-AF65-F5344CB8AC3E}">
        <p14:creationId xmlns:p14="http://schemas.microsoft.com/office/powerpoint/2010/main" val="29860317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180</a:t>
            </a:fld>
            <a:endParaRPr lang="zh-CN" altLang="en-US"/>
          </a:p>
        </p:txBody>
      </p:sp>
    </p:spTree>
    <p:extLst>
      <p:ext uri="{BB962C8B-B14F-4D97-AF65-F5344CB8AC3E}">
        <p14:creationId xmlns:p14="http://schemas.microsoft.com/office/powerpoint/2010/main" val="2637332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181</a:t>
            </a:fld>
            <a:endParaRPr lang="zh-CN" altLang="en-US"/>
          </a:p>
        </p:txBody>
      </p:sp>
    </p:spTree>
    <p:extLst>
      <p:ext uri="{BB962C8B-B14F-4D97-AF65-F5344CB8AC3E}">
        <p14:creationId xmlns:p14="http://schemas.microsoft.com/office/powerpoint/2010/main" val="3732493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182</a:t>
            </a:fld>
            <a:endParaRPr lang="zh-CN" altLang="en-US"/>
          </a:p>
        </p:txBody>
      </p:sp>
    </p:spTree>
    <p:extLst>
      <p:ext uri="{BB962C8B-B14F-4D97-AF65-F5344CB8AC3E}">
        <p14:creationId xmlns:p14="http://schemas.microsoft.com/office/powerpoint/2010/main" val="40296414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183</a:t>
            </a:fld>
            <a:endParaRPr lang="zh-CN" altLang="en-US"/>
          </a:p>
        </p:txBody>
      </p:sp>
    </p:spTree>
    <p:extLst>
      <p:ext uri="{BB962C8B-B14F-4D97-AF65-F5344CB8AC3E}">
        <p14:creationId xmlns:p14="http://schemas.microsoft.com/office/powerpoint/2010/main" val="362108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184</a:t>
            </a:fld>
            <a:endParaRPr lang="zh-CN" altLang="en-US"/>
          </a:p>
        </p:txBody>
      </p:sp>
    </p:spTree>
    <p:extLst>
      <p:ext uri="{BB962C8B-B14F-4D97-AF65-F5344CB8AC3E}">
        <p14:creationId xmlns:p14="http://schemas.microsoft.com/office/powerpoint/2010/main" val="265667265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185</a:t>
            </a:fld>
            <a:endParaRPr lang="zh-CN" altLang="en-US"/>
          </a:p>
        </p:txBody>
      </p:sp>
    </p:spTree>
    <p:extLst>
      <p:ext uri="{BB962C8B-B14F-4D97-AF65-F5344CB8AC3E}">
        <p14:creationId xmlns:p14="http://schemas.microsoft.com/office/powerpoint/2010/main" val="23640504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186</a:t>
            </a:fld>
            <a:endParaRPr lang="zh-CN" altLang="en-US"/>
          </a:p>
        </p:txBody>
      </p:sp>
    </p:spTree>
    <p:extLst>
      <p:ext uri="{BB962C8B-B14F-4D97-AF65-F5344CB8AC3E}">
        <p14:creationId xmlns:p14="http://schemas.microsoft.com/office/powerpoint/2010/main" val="1175463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187</a:t>
            </a:fld>
            <a:endParaRPr lang="zh-CN" altLang="en-US"/>
          </a:p>
        </p:txBody>
      </p:sp>
    </p:spTree>
    <p:extLst>
      <p:ext uri="{BB962C8B-B14F-4D97-AF65-F5344CB8AC3E}">
        <p14:creationId xmlns:p14="http://schemas.microsoft.com/office/powerpoint/2010/main" val="223048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188</a:t>
            </a:fld>
            <a:endParaRPr lang="zh-CN" altLang="en-US"/>
          </a:p>
        </p:txBody>
      </p:sp>
    </p:spTree>
    <p:extLst>
      <p:ext uri="{BB962C8B-B14F-4D97-AF65-F5344CB8AC3E}">
        <p14:creationId xmlns:p14="http://schemas.microsoft.com/office/powerpoint/2010/main" val="16993020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189</a:t>
            </a:fld>
            <a:endParaRPr lang="zh-CN" altLang="en-US"/>
          </a:p>
        </p:txBody>
      </p:sp>
    </p:spTree>
    <p:extLst>
      <p:ext uri="{BB962C8B-B14F-4D97-AF65-F5344CB8AC3E}">
        <p14:creationId xmlns:p14="http://schemas.microsoft.com/office/powerpoint/2010/main" val="26174448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190</a:t>
            </a:fld>
            <a:endParaRPr lang="zh-CN" altLang="en-US"/>
          </a:p>
        </p:txBody>
      </p:sp>
    </p:spTree>
    <p:extLst>
      <p:ext uri="{BB962C8B-B14F-4D97-AF65-F5344CB8AC3E}">
        <p14:creationId xmlns:p14="http://schemas.microsoft.com/office/powerpoint/2010/main" val="24358792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191</a:t>
            </a:fld>
            <a:endParaRPr lang="zh-CN" altLang="en-US"/>
          </a:p>
        </p:txBody>
      </p:sp>
    </p:spTree>
    <p:extLst>
      <p:ext uri="{BB962C8B-B14F-4D97-AF65-F5344CB8AC3E}">
        <p14:creationId xmlns:p14="http://schemas.microsoft.com/office/powerpoint/2010/main" val="30642777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192</a:t>
            </a:fld>
            <a:endParaRPr lang="zh-CN" altLang="en-US"/>
          </a:p>
        </p:txBody>
      </p:sp>
    </p:spTree>
    <p:extLst>
      <p:ext uri="{BB962C8B-B14F-4D97-AF65-F5344CB8AC3E}">
        <p14:creationId xmlns:p14="http://schemas.microsoft.com/office/powerpoint/2010/main" val="261035164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193</a:t>
            </a:fld>
            <a:endParaRPr lang="zh-CN" altLang="en-US"/>
          </a:p>
        </p:txBody>
      </p:sp>
    </p:spTree>
    <p:extLst>
      <p:ext uri="{BB962C8B-B14F-4D97-AF65-F5344CB8AC3E}">
        <p14:creationId xmlns:p14="http://schemas.microsoft.com/office/powerpoint/2010/main" val="334192267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194</a:t>
            </a:fld>
            <a:endParaRPr lang="zh-CN" altLang="en-US"/>
          </a:p>
        </p:txBody>
      </p:sp>
    </p:spTree>
    <p:extLst>
      <p:ext uri="{BB962C8B-B14F-4D97-AF65-F5344CB8AC3E}">
        <p14:creationId xmlns:p14="http://schemas.microsoft.com/office/powerpoint/2010/main" val="11165420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195</a:t>
            </a:fld>
            <a:endParaRPr lang="zh-CN" altLang="en-US"/>
          </a:p>
        </p:txBody>
      </p:sp>
    </p:spTree>
    <p:extLst>
      <p:ext uri="{BB962C8B-B14F-4D97-AF65-F5344CB8AC3E}">
        <p14:creationId xmlns:p14="http://schemas.microsoft.com/office/powerpoint/2010/main" val="408525286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196</a:t>
            </a:fld>
            <a:endParaRPr lang="zh-CN" altLang="en-US"/>
          </a:p>
        </p:txBody>
      </p:sp>
    </p:spTree>
    <p:extLst>
      <p:ext uri="{BB962C8B-B14F-4D97-AF65-F5344CB8AC3E}">
        <p14:creationId xmlns:p14="http://schemas.microsoft.com/office/powerpoint/2010/main" val="743863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a:t>https://github.com/pierre-rouanet/aupyom</a:t>
            </a:r>
          </a:p>
          <a:p>
            <a:endParaRPr lang="de-DE" altLang="zh-CN" dirty="0"/>
          </a:p>
          <a:p>
            <a:r>
              <a:rPr lang="de-DE" altLang="zh-CN" dirty="0"/>
              <a:t>https://github.com/dpwe/solafs </a:t>
            </a:r>
            <a:r>
              <a:rPr lang="zh-CN" altLang="de-DE" dirty="0"/>
              <a:t>（</a:t>
            </a:r>
            <a:r>
              <a:rPr lang="de-DE" altLang="zh-CN" dirty="0"/>
              <a:t>sola</a:t>
            </a:r>
            <a:r>
              <a:rPr lang="zh-CN" altLang="de-DE" dirty="0"/>
              <a:t>）</a:t>
            </a:r>
          </a:p>
          <a:p>
            <a:endParaRPr lang="zh-CN" altLang="de-DE" dirty="0"/>
          </a:p>
          <a:p>
            <a:r>
              <a:rPr lang="de-DE" altLang="zh-CN" dirty="0"/>
              <a:t>https://github.com/dbry/audio-stretch </a:t>
            </a:r>
            <a:r>
              <a:rPr lang="zh-CN" altLang="de-DE" dirty="0"/>
              <a:t>（</a:t>
            </a:r>
            <a:r>
              <a:rPr lang="de-DE" altLang="zh-CN" dirty="0"/>
              <a:t>TDHS</a:t>
            </a:r>
            <a:r>
              <a:rPr lang="zh-CN" altLang="de-DE" dirty="0"/>
              <a:t>）</a:t>
            </a:r>
            <a:endParaRPr lang="en-US" altLang="zh-CN" dirty="0"/>
          </a:p>
          <a:p>
            <a:endParaRPr lang="en-US" altLang="zh-CN" dirty="0"/>
          </a:p>
          <a:p>
            <a:r>
              <a:rPr lang="en-US" altLang="zh-CN" dirty="0" err="1"/>
              <a:t>ijkplayer</a:t>
            </a:r>
            <a:r>
              <a:rPr lang="zh-CN" altLang="en-US" dirty="0"/>
              <a:t>使用的是</a:t>
            </a:r>
            <a:r>
              <a:rPr lang="en-US" altLang="zh-CN" dirty="0" err="1"/>
              <a:t>soundtouch</a:t>
            </a:r>
            <a:r>
              <a:rPr lang="zh-CN" altLang="en-US" dirty="0"/>
              <a:t>，</a:t>
            </a:r>
            <a:r>
              <a:rPr lang="en-US" altLang="zh-CN" dirty="0" err="1"/>
              <a:t>EXOPlayer</a:t>
            </a:r>
            <a:r>
              <a:rPr lang="zh-CN" altLang="en-US" dirty="0"/>
              <a:t>使用的是</a:t>
            </a:r>
            <a:r>
              <a:rPr lang="en-US" altLang="zh-CN" dirty="0"/>
              <a:t>Sonic</a:t>
            </a:r>
            <a:r>
              <a:rPr lang="zh-CN" altLang="en-US" dirty="0"/>
              <a:t>。</a:t>
            </a:r>
          </a:p>
          <a:p>
            <a:endParaRPr lang="zh-CN" altLang="de-DE"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22.png"/><Relationship Id="rId4" Type="http://schemas.openxmlformats.org/officeDocument/2006/relationships/notesSlide" Target="../notesSlides/notesSlide17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pierre-rouanet/aupyom"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hyperlink" Target="https://github.com/waywardgeek/sonic" TargetMode="External"/><Relationship Id="rId4" Type="http://schemas.openxmlformats.org/officeDocument/2006/relationships/hyperlink" Target="https://www.surina.net/soundtouch/"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原始片段倍速直接合成识别正确（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）：识别错误，结果同</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，无明显噪声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音频长短：</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0.9</a:t>
            </a:r>
            <a:r>
              <a:rPr lang="zh-CN" altLang="en-US" sz="1600" dirty="0">
                <a:solidFill>
                  <a:prstClr val="black"/>
                </a:solidFill>
                <a:latin typeface="微软雅黑" panose="020B0503020204020204" pitchFamily="34" charset="-122"/>
                <a:ea typeface="微软雅黑" panose="020B0503020204020204" pitchFamily="34" charset="-122"/>
              </a:rPr>
              <a:t>倍速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0626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切片丢弃实验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4106565"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Join2, Join5</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r>
              <a:rPr lang="en-US" altLang="zh-CN" sz="1600" b="1" dirty="0">
                <a:latin typeface="微软雅黑" panose="020B0503020204020204" pitchFamily="34" charset="-122"/>
                <a:ea typeface="微软雅黑" panose="020B0503020204020204" pitchFamily="34" charset="-122"/>
              </a:rPr>
              <a:t> wanted the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Join7: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creetur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Join8: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crater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Join9: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Join13: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hardier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14: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dish</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15: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fisher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16: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 to fish</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0717A33-304B-4D96-917E-B3FDAF3D21E5}"/>
              </a:ext>
            </a:extLst>
          </p:cNvPr>
          <p:cNvSpPr/>
          <p:nvPr/>
        </p:nvSpPr>
        <p:spPr>
          <a:xfrm>
            <a:off x="6268358" y="1844399"/>
            <a:ext cx="4106565"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Join17</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Join20: she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Join21: the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Join22: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her to picture</a:t>
            </a:r>
          </a:p>
        </p:txBody>
      </p:sp>
      <p:sp>
        <p:nvSpPr>
          <p:cNvPr id="2" name="矩形 1">
            <a:extLst>
              <a:ext uri="{FF2B5EF4-FFF2-40B4-BE49-F238E27FC236}">
                <a16:creationId xmlns:a16="http://schemas.microsoft.com/office/drawing/2014/main" id="{4A404BDD-8DB5-4BE1-8E20-E75EFDEAF841}"/>
              </a:ext>
            </a:extLst>
          </p:cNvPr>
          <p:cNvSpPr/>
          <p:nvPr/>
        </p:nvSpPr>
        <p:spPr>
          <a:xfrm>
            <a:off x="5914902" y="5275739"/>
            <a:ext cx="5802923" cy="923330"/>
          </a:xfrm>
          <a:prstGeom prst="rect">
            <a:avLst/>
          </a:prstGeom>
        </p:spPr>
        <p:txBody>
          <a:bodyPr wrap="square">
            <a:spAutoFit/>
          </a:bodyPr>
          <a:lstStyle/>
          <a:p>
            <a:r>
              <a:rPr lang="en-US" altLang="zh-CN" dirty="0"/>
              <a:t>Hear “No Evil”, See “Kenansville”*: Efficient and</a:t>
            </a:r>
          </a:p>
          <a:p>
            <a:r>
              <a:rPr lang="en-US" altLang="zh-CN" dirty="0"/>
              <a:t>Transferable Black-Box Attacks on Speech</a:t>
            </a:r>
          </a:p>
          <a:p>
            <a:r>
              <a:rPr lang="en-US" altLang="zh-CN" dirty="0"/>
              <a:t>Recognition and Voice Identification Systems</a:t>
            </a:r>
            <a:endParaRPr lang="zh-CN" altLang="en-US" dirty="0"/>
          </a:p>
        </p:txBody>
      </p:sp>
      <p:sp>
        <p:nvSpPr>
          <p:cNvPr id="7" name="矩形 6">
            <a:extLst>
              <a:ext uri="{FF2B5EF4-FFF2-40B4-BE49-F238E27FC236}">
                <a16:creationId xmlns:a16="http://schemas.microsoft.com/office/drawing/2014/main" id="{DBC323F1-A250-4400-9E2F-FE13E0EDC892}"/>
              </a:ext>
            </a:extLst>
          </p:cNvPr>
          <p:cNvSpPr/>
          <p:nvPr/>
        </p:nvSpPr>
        <p:spPr>
          <a:xfrm>
            <a:off x="5914901" y="4092330"/>
            <a:ext cx="5802923" cy="369332"/>
          </a:xfrm>
          <a:prstGeom prst="rect">
            <a:avLst/>
          </a:prstGeom>
        </p:spPr>
        <p:txBody>
          <a:bodyPr wrap="square">
            <a:spAutoFit/>
          </a:bodyPr>
          <a:lstStyle/>
          <a:p>
            <a:r>
              <a:rPr lang="en-US" altLang="zh-CN" dirty="0"/>
              <a:t>Baidu ASR</a:t>
            </a:r>
            <a:r>
              <a:rPr lang="zh-CN" altLang="en-US"/>
              <a:t>也错</a:t>
            </a:r>
            <a:endParaRPr lang="zh-CN" altLang="en-US" dirty="0"/>
          </a:p>
        </p:txBody>
      </p:sp>
    </p:spTree>
    <p:extLst>
      <p:ext uri="{BB962C8B-B14F-4D97-AF65-F5344CB8AC3E}">
        <p14:creationId xmlns:p14="http://schemas.microsoft.com/office/powerpoint/2010/main" val="2405531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1341421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7.22</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727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实例说明</a:t>
            </a:r>
          </a:p>
        </p:txBody>
      </p:sp>
      <p:sp>
        <p:nvSpPr>
          <p:cNvPr id="2" name="矩形 1">
            <a:extLst>
              <a:ext uri="{FF2B5EF4-FFF2-40B4-BE49-F238E27FC236}">
                <a16:creationId xmlns:a16="http://schemas.microsoft.com/office/drawing/2014/main" id="{FB09474B-7D04-4BCC-A438-B59BE5D31F49}"/>
              </a:ext>
            </a:extLst>
          </p:cNvPr>
          <p:cNvSpPr/>
          <p:nvPr/>
        </p:nvSpPr>
        <p:spPr>
          <a:xfrm>
            <a:off x="6561015" y="472073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EEF8362-4F8A-4936-AF23-0149F607C2F1}"/>
              </a:ext>
            </a:extLst>
          </p:cNvPr>
          <p:cNvSpPr/>
          <p:nvPr/>
        </p:nvSpPr>
        <p:spPr>
          <a:xfrm>
            <a:off x="7219095" y="4193199"/>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457DFD2-472D-4BC8-ABCC-47C66FD44199}"/>
              </a:ext>
            </a:extLst>
          </p:cNvPr>
          <p:cNvSpPr/>
          <p:nvPr/>
        </p:nvSpPr>
        <p:spPr>
          <a:xfrm>
            <a:off x="7877175" y="3665661"/>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5F0647E-4BAB-45C0-9DCF-C589E5D75DE4}"/>
              </a:ext>
            </a:extLst>
          </p:cNvPr>
          <p:cNvSpPr/>
          <p:nvPr/>
        </p:nvSpPr>
        <p:spPr>
          <a:xfrm>
            <a:off x="8535255" y="31381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9DD3A77-EA86-489D-A115-279E9F545A1B}"/>
              </a:ext>
            </a:extLst>
          </p:cNvPr>
          <p:cNvSpPr/>
          <p:nvPr/>
        </p:nvSpPr>
        <p:spPr>
          <a:xfrm>
            <a:off x="9193335" y="2610585"/>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CC83FE3-C0DE-401D-9066-AD8EA53D5EB0}"/>
              </a:ext>
            </a:extLst>
          </p:cNvPr>
          <p:cNvSpPr/>
          <p:nvPr/>
        </p:nvSpPr>
        <p:spPr>
          <a:xfrm>
            <a:off x="9851415"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D432B73-E51C-420F-9935-33F90EB5EF7E}"/>
              </a:ext>
            </a:extLst>
          </p:cNvPr>
          <p:cNvSpPr txBox="1"/>
          <p:nvPr/>
        </p:nvSpPr>
        <p:spPr>
          <a:xfrm>
            <a:off x="7009743" y="5270988"/>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9F72408-A10E-4633-B8CE-6DAA1FB57AC3}"/>
              </a:ext>
            </a:extLst>
          </p:cNvPr>
          <p:cNvSpPr txBox="1"/>
          <p:nvPr/>
        </p:nvSpPr>
        <p:spPr>
          <a:xfrm>
            <a:off x="6709661" y="4272302"/>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CF236F0-52E1-42D1-A8D5-9D4ADA01D3F0}"/>
              </a:ext>
            </a:extLst>
          </p:cNvPr>
          <p:cNvSpPr txBox="1"/>
          <p:nvPr/>
        </p:nvSpPr>
        <p:spPr>
          <a:xfrm>
            <a:off x="7444864" y="3754629"/>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AC3D88F-7381-430D-89FD-1E1078C7C52F}"/>
              </a:ext>
            </a:extLst>
          </p:cNvPr>
          <p:cNvSpPr txBox="1"/>
          <p:nvPr/>
        </p:nvSpPr>
        <p:spPr>
          <a:xfrm>
            <a:off x="8056174" y="330619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DB23944-4D85-43F6-A4F3-6AC22DFAB0D7}"/>
              </a:ext>
            </a:extLst>
          </p:cNvPr>
          <p:cNvSpPr txBox="1"/>
          <p:nvPr/>
        </p:nvSpPr>
        <p:spPr>
          <a:xfrm>
            <a:off x="8714254" y="2768791"/>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793171E-FC6E-4E5E-B470-F88DA67EB47B}"/>
              </a:ext>
            </a:extLst>
          </p:cNvPr>
          <p:cNvSpPr txBox="1"/>
          <p:nvPr/>
        </p:nvSpPr>
        <p:spPr>
          <a:xfrm>
            <a:off x="9372334" y="2241253"/>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DA6C32-6FCF-4564-B46B-E3BC93C25751}"/>
              </a:ext>
            </a:extLst>
          </p:cNvPr>
          <p:cNvSpPr txBox="1"/>
          <p:nvPr/>
        </p:nvSpPr>
        <p:spPr>
          <a:xfrm>
            <a:off x="10300143" y="1705371"/>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7E85F07C-2EF2-4EC5-B7F4-3995E1130E74}"/>
              </a:ext>
            </a:extLst>
          </p:cNvPr>
          <p:cNvCxnSpPr/>
          <p:nvPr/>
        </p:nvCxnSpPr>
        <p:spPr>
          <a:xfrm>
            <a:off x="98514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AAA229-1803-42DC-B53F-A1D8F28AE4A4}"/>
              </a:ext>
            </a:extLst>
          </p:cNvPr>
          <p:cNvCxnSpPr/>
          <p:nvPr/>
        </p:nvCxnSpPr>
        <p:spPr>
          <a:xfrm>
            <a:off x="65610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3079E22-69CC-42C0-95D9-33F1A6B572C6}"/>
              </a:ext>
            </a:extLst>
          </p:cNvPr>
          <p:cNvCxnSpPr/>
          <p:nvPr/>
        </p:nvCxnSpPr>
        <p:spPr>
          <a:xfrm>
            <a:off x="6561015" y="1800225"/>
            <a:ext cx="3290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494FEED-7788-43D3-B0A7-83A72E3D6E2B}"/>
              </a:ext>
            </a:extLst>
          </p:cNvPr>
          <p:cNvSpPr txBox="1"/>
          <p:nvPr/>
        </p:nvSpPr>
        <p:spPr>
          <a:xfrm>
            <a:off x="8049213" y="1397516"/>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07047A8-E035-46DF-AE56-A7C4B0A2D437}"/>
              </a:ext>
            </a:extLst>
          </p:cNvPr>
          <p:cNvSpPr/>
          <p:nvPr/>
        </p:nvSpPr>
        <p:spPr>
          <a:xfrm>
            <a:off x="904345" y="4730602"/>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469269A2-D296-4491-A856-EA4EEF964026}"/>
              </a:ext>
            </a:extLst>
          </p:cNvPr>
          <p:cNvSpPr/>
          <p:nvPr/>
        </p:nvSpPr>
        <p:spPr>
          <a:xfrm>
            <a:off x="1372809" y="4203064"/>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9B8874F8-358D-4A5F-B666-C4B4C7F8C86E}"/>
              </a:ext>
            </a:extLst>
          </p:cNvPr>
          <p:cNvSpPr/>
          <p:nvPr/>
        </p:nvSpPr>
        <p:spPr>
          <a:xfrm>
            <a:off x="1904233" y="3675526"/>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1051CB2A-0AFD-497A-9B6A-29750A30B034}"/>
              </a:ext>
            </a:extLst>
          </p:cNvPr>
          <p:cNvSpPr/>
          <p:nvPr/>
        </p:nvSpPr>
        <p:spPr>
          <a:xfrm>
            <a:off x="2356646" y="31509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4F846117-9AC2-4C26-BD6C-CE2BDEE82054}"/>
              </a:ext>
            </a:extLst>
          </p:cNvPr>
          <p:cNvSpPr/>
          <p:nvPr/>
        </p:nvSpPr>
        <p:spPr>
          <a:xfrm>
            <a:off x="2775184" y="2621918"/>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93F4B42E-1D4E-4B2A-AB3F-F10EBBB6C1E4}"/>
              </a:ext>
            </a:extLst>
          </p:cNvPr>
          <p:cNvSpPr/>
          <p:nvPr/>
        </p:nvSpPr>
        <p:spPr>
          <a:xfrm>
            <a:off x="3308831"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7EC197E8-1AD1-446A-9E37-2932BC0B9C3B}"/>
              </a:ext>
            </a:extLst>
          </p:cNvPr>
          <p:cNvSpPr txBox="1"/>
          <p:nvPr/>
        </p:nvSpPr>
        <p:spPr>
          <a:xfrm>
            <a:off x="1353073" y="5280853"/>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234A20B-F1C9-4D47-BC2F-F9D0DC84B998}"/>
              </a:ext>
            </a:extLst>
          </p:cNvPr>
          <p:cNvSpPr txBox="1"/>
          <p:nvPr/>
        </p:nvSpPr>
        <p:spPr>
          <a:xfrm>
            <a:off x="872755" y="4375897"/>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A452C363-A960-4DE4-BF0F-0781016884A6}"/>
              </a:ext>
            </a:extLst>
          </p:cNvPr>
          <p:cNvSpPr txBox="1"/>
          <p:nvPr/>
        </p:nvSpPr>
        <p:spPr>
          <a:xfrm>
            <a:off x="1401918" y="381101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28C4C94-D3D4-47A5-B57F-0ADBB205B9F8}"/>
              </a:ext>
            </a:extLst>
          </p:cNvPr>
          <p:cNvSpPr txBox="1"/>
          <p:nvPr/>
        </p:nvSpPr>
        <p:spPr>
          <a:xfrm>
            <a:off x="1867378" y="3247444"/>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3298B229-6CD8-4856-9738-2F42C1207AFC}"/>
              </a:ext>
            </a:extLst>
          </p:cNvPr>
          <p:cNvSpPr txBox="1"/>
          <p:nvPr/>
        </p:nvSpPr>
        <p:spPr>
          <a:xfrm>
            <a:off x="2297436" y="2752216"/>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2B89509-6540-4641-B93C-681093B04763}"/>
              </a:ext>
            </a:extLst>
          </p:cNvPr>
          <p:cNvSpPr txBox="1"/>
          <p:nvPr/>
        </p:nvSpPr>
        <p:spPr>
          <a:xfrm>
            <a:off x="2856995" y="223789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5EB7808-21CB-4058-80A7-939C1D2B7245}"/>
              </a:ext>
            </a:extLst>
          </p:cNvPr>
          <p:cNvSpPr txBox="1"/>
          <p:nvPr/>
        </p:nvSpPr>
        <p:spPr>
          <a:xfrm>
            <a:off x="3336306" y="5368072"/>
            <a:ext cx="29681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7.2*5+16 = 52 &gt; 50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201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15ms </a:t>
            </a:r>
            <a:r>
              <a:rPr lang="en-US" altLang="zh-CN" sz="1600" b="1" dirty="0">
                <a:solidFill>
                  <a:prstClr val="black"/>
                </a:solidFill>
                <a:latin typeface="微软雅黑" panose="020B0503020204020204" pitchFamily="34" charset="-122"/>
                <a:ea typeface="微软雅黑" panose="020B0503020204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63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T = 50ms</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 = 256</a:t>
            </a:r>
          </a:p>
          <a:p>
            <a:pPr marL="285750" indent="-285750">
              <a:lnSpc>
                <a:spcPct val="200000"/>
              </a:lnSpc>
              <a:buFont typeface="Wingdings" panose="05000000000000000000" pitchFamily="2" charset="2"/>
              <a:buChar char="p"/>
            </a:pPr>
            <a:r>
              <a:rPr lang="en-US" altLang="zh-CN" sz="1600" b="1" dirty="0" err="1">
                <a:solidFill>
                  <a:srgbClr val="C00000"/>
                </a:solidFill>
                <a:latin typeface="微软雅黑" panose="020B0503020204020204" pitchFamily="34" charset="-122"/>
                <a:ea typeface="微软雅黑" panose="020B0503020204020204" pitchFamily="34" charset="-122"/>
              </a:rPr>
              <a:t>Speed_thr</a:t>
            </a:r>
            <a:r>
              <a:rPr lang="en-US" altLang="zh-CN" sz="1600" b="1" dirty="0">
                <a:solidFill>
                  <a:srgbClr val="C00000"/>
                </a:solidFill>
                <a:latin typeface="微软雅黑" panose="020B0503020204020204" pitchFamily="34" charset="-122"/>
                <a:ea typeface="微软雅黑" panose="020B0503020204020204" pitchFamily="34" charset="-122"/>
              </a:rPr>
              <a:t> = 1.32 (1.33</a:t>
            </a:r>
            <a:r>
              <a:rPr lang="zh-CN" altLang="en-US" sz="1600" b="1" dirty="0">
                <a:solidFill>
                  <a:srgbClr val="C00000"/>
                </a:solidFill>
                <a:latin typeface="微软雅黑" panose="020B0503020204020204" pitchFamily="34" charset="-122"/>
                <a:ea typeface="微软雅黑" panose="020B0503020204020204" pitchFamily="34" charset="-122"/>
              </a:rPr>
              <a:t>不行</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，即音频合成识别为空</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take a picture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to picture</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Speed = 1.35  T’=24 (</a:t>
            </a:r>
            <a:r>
              <a:rPr lang="zh-CN" altLang="en-US" sz="1600" b="1" dirty="0">
                <a:solidFill>
                  <a:srgbClr val="C00000"/>
                </a:solidFill>
                <a:latin typeface="微软雅黑" panose="020B0503020204020204" pitchFamily="34" charset="-122"/>
                <a:ea typeface="微软雅黑" panose="020B0503020204020204" pitchFamily="34" charset="-122"/>
              </a:rPr>
              <a:t>模型理论</a:t>
            </a:r>
            <a:r>
              <a:rPr lang="en-US" altLang="zh-CN" sz="1600" b="1" dirty="0">
                <a:solidFill>
                  <a:srgbClr val="C00000"/>
                </a:solidFill>
                <a:latin typeface="微软雅黑" panose="020B0503020204020204" pitchFamily="34" charset="-122"/>
                <a:ea typeface="微软雅黑" panose="020B0503020204020204" pitchFamily="34" charset="-122"/>
              </a:rPr>
              <a:t>32</a:t>
            </a:r>
            <a:r>
              <a:rPr lang="zh-CN" altLang="en-US" sz="1600" b="1" dirty="0">
                <a:solidFill>
                  <a:srgbClr val="C00000"/>
                </a:solidFill>
                <a:latin typeface="微软雅黑" panose="020B0503020204020204" pitchFamily="34" charset="-122"/>
                <a:ea typeface="微软雅黑" panose="020B0503020204020204" pitchFamily="34" charset="-122"/>
              </a:rPr>
              <a:t>，不对应</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06643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验证猜想</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细粒度切割音频在</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zh-CN" altLang="en-US" sz="1600" b="1" dirty="0">
                <a:solidFill>
                  <a:prstClr val="black"/>
                </a:solidFill>
                <a:latin typeface="微软雅黑" panose="020B0503020204020204" pitchFamily="34" charset="-122"/>
                <a:ea typeface="微软雅黑" panose="020B0503020204020204" pitchFamily="34" charset="-122"/>
              </a:rPr>
              <a:t>默认情况下出现</a:t>
            </a:r>
            <a:r>
              <a:rPr lang="zh-CN" altLang="en-US" sz="1600" b="1" dirty="0">
                <a:solidFill>
                  <a:srgbClr val="C00000"/>
                </a:solidFill>
                <a:latin typeface="微软雅黑" panose="020B0503020204020204" pitchFamily="34" charset="-122"/>
                <a:ea typeface="微软雅黑" panose="020B0503020204020204" pitchFamily="34" charset="-122"/>
              </a:rPr>
              <a:t>非理想倍速</a:t>
            </a:r>
            <a:r>
              <a:rPr lang="zh-CN" altLang="en-US" sz="1600" b="1" dirty="0">
                <a:solidFill>
                  <a:prstClr val="black"/>
                </a:solidFill>
                <a:latin typeface="微软雅黑" panose="020B0503020204020204" pitchFamily="34" charset="-122"/>
                <a:ea typeface="微软雅黑" panose="020B0503020204020204" pitchFamily="34" charset="-122"/>
              </a:rPr>
              <a:t>，使得音频信息丢失，类似于直接丢失音频元素，进而导致</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识别错误</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和直接丢失音频不同的是，音频保留部分</a:t>
            </a:r>
            <a:r>
              <a:rPr lang="zh-CN" altLang="en-US" sz="1600" b="1" dirty="0">
                <a:solidFill>
                  <a:srgbClr val="C00000"/>
                </a:solidFill>
                <a:latin typeface="微软雅黑" panose="020B0503020204020204" pitchFamily="34" charset="-122"/>
                <a:ea typeface="微软雅黑" panose="020B0503020204020204" pitchFamily="34" charset="-122"/>
              </a:rPr>
              <a:t>仍然可能进行了倍速操作</a:t>
            </a:r>
            <a:r>
              <a:rPr lang="zh-CN" altLang="en-US" sz="1600" b="1" dirty="0">
                <a:solidFill>
                  <a:prstClr val="black"/>
                </a:solidFill>
                <a:latin typeface="微软雅黑" panose="020B0503020204020204" pitchFamily="34" charset="-122"/>
                <a:ea typeface="微软雅黑" panose="020B0503020204020204" pitchFamily="34" charset="-122"/>
              </a:rPr>
              <a:t>，因此</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识别结果是两方面导致的。</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zh-CN" altLang="en-US" sz="1600" dirty="0">
                <a:solidFill>
                  <a:prstClr val="black"/>
                </a:solidFill>
                <a:latin typeface="微软雅黑" panose="020B0503020204020204" pitchFamily="34" charset="-122"/>
                <a:ea typeface="微软雅黑" panose="020B0503020204020204" pitchFamily="34" charset="-122"/>
              </a:rPr>
              <a:t> 一般整体倍速</a:t>
            </a:r>
            <a:r>
              <a:rPr lang="en-US" altLang="zh-CN" sz="1600" dirty="0" err="1">
                <a:solidFill>
                  <a:prstClr val="black"/>
                </a:solidFill>
                <a:latin typeface="微软雅黑" panose="020B0503020204020204" pitchFamily="34" charset="-122"/>
                <a:ea typeface="微软雅黑" panose="020B0503020204020204" pitchFamily="34" charset="-122"/>
              </a:rPr>
              <a:t>fl</a:t>
            </a:r>
            <a:r>
              <a:rPr lang="zh-CN" altLang="en-US" sz="1600" dirty="0">
                <a:solidFill>
                  <a:prstClr val="black"/>
                </a:solidFill>
                <a:latin typeface="微软雅黑" panose="020B0503020204020204" pitchFamily="34" charset="-122"/>
                <a:ea typeface="微软雅黑" panose="020B0503020204020204" pitchFamily="34" charset="-122"/>
              </a:rPr>
              <a:t>设为</a:t>
            </a:r>
            <a:r>
              <a:rPr lang="en-US" altLang="zh-CN" sz="1600" dirty="0">
                <a:solidFill>
                  <a:prstClr val="black"/>
                </a:solidFill>
                <a:latin typeface="微软雅黑" panose="020B0503020204020204" pitchFamily="34" charset="-122"/>
                <a:ea typeface="微软雅黑" panose="020B0503020204020204" pitchFamily="34" charset="-122"/>
              </a:rPr>
              <a:t>10ms</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615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97783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新实验 </a:t>
            </a:r>
            <a:r>
              <a:rPr lang="en-US" altLang="zh-CN" sz="3200" b="1" dirty="0">
                <a:solidFill>
                  <a:prstClr val="black"/>
                </a:solidFill>
                <a:latin typeface="微软雅黑" panose="020B0503020204020204" pitchFamily="34" charset="-122"/>
                <a:ea typeface="微软雅黑" panose="020B0503020204020204" pitchFamily="34" charset="-122"/>
              </a:rPr>
              <a:t>— 50ms</a:t>
            </a:r>
            <a:r>
              <a:rPr lang="zh-CN" altLang="en-US" sz="3200" b="1" dirty="0">
                <a:solidFill>
                  <a:prstClr val="black"/>
                </a:solidFill>
                <a:latin typeface="微软雅黑" panose="020B0503020204020204" pitchFamily="34" charset="-122"/>
                <a:ea typeface="微软雅黑" panose="020B0503020204020204" pitchFamily="34" charset="-122"/>
              </a:rPr>
              <a:t>下</a:t>
            </a:r>
            <a:r>
              <a:rPr lang="en-US" altLang="zh-CN" sz="3200" b="1" dirty="0" err="1">
                <a:solidFill>
                  <a:prstClr val="black"/>
                </a:solidFill>
                <a:latin typeface="微软雅黑" panose="020B0503020204020204" pitchFamily="34" charset="-122"/>
                <a:ea typeface="微软雅黑" panose="020B0503020204020204" pitchFamily="34" charset="-122"/>
              </a:rPr>
              <a:t>fl</a:t>
            </a:r>
            <a:r>
              <a:rPr lang="en-US" altLang="zh-CN" sz="3200" b="1" dirty="0">
                <a:solidFill>
                  <a:prstClr val="black"/>
                </a:solidFill>
                <a:latin typeface="微软雅黑" panose="020B0503020204020204" pitchFamily="34" charset="-122"/>
                <a:ea typeface="微软雅黑" panose="020B0503020204020204" pitchFamily="34" charset="-122"/>
              </a:rPr>
              <a:t> = 16</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a:solidFill>
                  <a:prstClr val="black"/>
                </a:solidFill>
                <a:latin typeface="微软雅黑" panose="020B0503020204020204" pitchFamily="34" charset="-122"/>
                <a:ea typeface="微软雅黑" panose="020B0503020204020204" pitchFamily="34" charset="-122"/>
              </a:rPr>
              <a:t>—— wait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 —— I want to pay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22_49">
            <a:hlinkClick r:id="" action="ppaction://media"/>
            <a:extLst>
              <a:ext uri="{FF2B5EF4-FFF2-40B4-BE49-F238E27FC236}">
                <a16:creationId xmlns:a16="http://schemas.microsoft.com/office/drawing/2014/main" id="{576C3EE0-A02E-4554-AB49-5ACEEBEE8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250" y="3225800"/>
            <a:ext cx="609600" cy="609600"/>
          </a:xfrm>
          <a:prstGeom prst="rect">
            <a:avLst/>
          </a:prstGeom>
        </p:spPr>
      </p:pic>
    </p:spTree>
    <p:extLst>
      <p:ext uri="{BB962C8B-B14F-4D97-AF65-F5344CB8AC3E}">
        <p14:creationId xmlns:p14="http://schemas.microsoft.com/office/powerpoint/2010/main" val="37084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攻击成功速度序列在新</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下的识别结果</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把原有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攻击成功速度序列中去除大于</a:t>
            </a:r>
            <a:r>
              <a:rPr lang="en-US" altLang="zh-CN" sz="1600" dirty="0">
                <a:solidFill>
                  <a:prstClr val="black"/>
                </a:solidFill>
                <a:latin typeface="微软雅黑" panose="020B0503020204020204" pitchFamily="34" charset="-122"/>
                <a:ea typeface="微软雅黑" panose="020B0503020204020204" pitchFamily="34" charset="-122"/>
              </a:rPr>
              <a:t>1.32</a:t>
            </a:r>
            <a:r>
              <a:rPr lang="zh-CN" altLang="en-US" sz="1600" dirty="0">
                <a:solidFill>
                  <a:prstClr val="black"/>
                </a:solidFill>
                <a:latin typeface="微软雅黑" panose="020B0503020204020204" pitchFamily="34" charset="-122"/>
                <a:ea typeface="微软雅黑" panose="020B0503020204020204" pitchFamily="34" charset="-122"/>
              </a:rPr>
              <a:t>倍速部分，观察</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识别结果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测试</a:t>
            </a:r>
            <a:r>
              <a:rPr lang="en-US" altLang="zh-CN" sz="1600" dirty="0">
                <a:solidFill>
                  <a:prstClr val="black"/>
                </a:solidFill>
                <a:latin typeface="微软雅黑" panose="020B0503020204020204" pitchFamily="34" charset="-122"/>
                <a:ea typeface="微软雅黑" panose="020B0503020204020204" pitchFamily="34" charset="-122"/>
              </a:rPr>
              <a:t>10/20ms</a:t>
            </a:r>
            <a:r>
              <a:rPr lang="zh-CN" altLang="en-US" sz="1600" dirty="0">
                <a:solidFill>
                  <a:prstClr val="black"/>
                </a:solidFill>
                <a:latin typeface="微软雅黑" panose="020B0503020204020204" pitchFamily="34" charset="-122"/>
                <a:ea typeface="微软雅黑" panose="020B0503020204020204" pitchFamily="34" charset="-122"/>
              </a:rPr>
              <a:t>在</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很小情况下的攻击效果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可听性约束</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包括去除攻击和倍速攻击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83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940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自定义倍速算法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现有算法修正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整体倍速算法机理构建与部分倍速</a:t>
            </a:r>
            <a:r>
              <a:rPr lang="en-US" altLang="zh-CN" sz="1600" b="1" dirty="0">
                <a:solidFill>
                  <a:prstClr val="black"/>
                </a:solidFill>
                <a:latin typeface="微软雅黑" panose="020B0503020204020204" pitchFamily="34" charset="-122"/>
                <a:ea typeface="微软雅黑" panose="020B0503020204020204" pitchFamily="34" charset="-122"/>
              </a:rPr>
              <a:t>example</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274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7.28</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9568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补偿实验</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补偿方式分为：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空白补偿</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复制补偿</a:t>
            </a:r>
            <a:r>
              <a:rPr lang="zh-CN" altLang="en-US" sz="1600" b="1" dirty="0">
                <a:solidFill>
                  <a:prstClr val="black"/>
                </a:solidFill>
                <a:latin typeface="微软雅黑" panose="020B0503020204020204" pitchFamily="34" charset="-122"/>
                <a:ea typeface="微软雅黑" panose="020B0503020204020204" pitchFamily="34" charset="-122"/>
              </a:rPr>
              <a:t>（复制开头</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：倍速时间修复丢失开头部分成功，结尾丢失部分可能变化（变多居多），总体时间合理一点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：仍然无法解决前后切片</a:t>
            </a:r>
            <a:r>
              <a:rPr lang="zh-CN" altLang="en-US" sz="1600" b="1" dirty="0">
                <a:solidFill>
                  <a:srgbClr val="C00000"/>
                </a:solidFill>
                <a:latin typeface="微软雅黑" panose="020B0503020204020204" pitchFamily="34" charset="-122"/>
                <a:ea typeface="微软雅黑" panose="020B0503020204020204" pitchFamily="34" charset="-122"/>
              </a:rPr>
              <a:t>无连续</a:t>
            </a:r>
            <a:r>
              <a:rPr lang="zh-CN" altLang="en-US" sz="1600" b="1" dirty="0">
                <a:solidFill>
                  <a:prstClr val="black"/>
                </a:solidFill>
                <a:latin typeface="微软雅黑" panose="020B0503020204020204" pitchFamily="34" charset="-122"/>
                <a:ea typeface="微软雅黑" panose="020B0503020204020204" pitchFamily="34" charset="-122"/>
              </a:rPr>
              <a:t>导致的噪声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：对于</a:t>
            </a:r>
            <a:r>
              <a:rPr lang="en-US" altLang="zh-CN" sz="1600" b="1" dirty="0">
                <a:solidFill>
                  <a:srgbClr val="C00000"/>
                </a:solidFill>
                <a:latin typeface="微软雅黑" panose="020B0503020204020204" pitchFamily="34" charset="-122"/>
                <a:ea typeface="微软雅黑" panose="020B0503020204020204" pitchFamily="34" charset="-122"/>
              </a:rPr>
              <a:t>10ms</a:t>
            </a:r>
            <a:r>
              <a:rPr lang="zh-CN" altLang="en-US" sz="1600" b="1" dirty="0">
                <a:solidFill>
                  <a:prstClr val="black"/>
                </a:solidFill>
                <a:latin typeface="微软雅黑" panose="020B0503020204020204" pitchFamily="34" charset="-122"/>
                <a:ea typeface="微软雅黑" panose="020B0503020204020204" pitchFamily="34" charset="-122"/>
              </a:rPr>
              <a:t>切片发现复制补偿有内容，空白补偿无内容，说明开头前</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不是单纯丢弃，对后一</a:t>
            </a:r>
            <a:r>
              <a:rPr lang="en-US" altLang="zh-CN" sz="1600" b="1" dirty="0">
                <a:solidFill>
                  <a:prstClr val="black"/>
                </a:solidFill>
                <a:latin typeface="微软雅黑" panose="020B0503020204020204" pitchFamily="34" charset="-122"/>
                <a:ea typeface="微软雅黑" panose="020B0503020204020204" pitchFamily="34" charset="-122"/>
              </a:rPr>
              <a:t>Fl/2</a:t>
            </a:r>
            <a:r>
              <a:rPr lang="zh-CN" altLang="en-US" sz="1600" b="1" dirty="0">
                <a:solidFill>
                  <a:prstClr val="black"/>
                </a:solidFill>
                <a:latin typeface="微软雅黑" panose="020B0503020204020204" pitchFamily="34" charset="-122"/>
                <a:ea typeface="微软雅黑" panose="020B0503020204020204" pitchFamily="34" charset="-122"/>
              </a:rPr>
              <a:t>有影响</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WSOLA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PV</a:t>
            </a:r>
            <a:r>
              <a:rPr lang="zh-CN" altLang="en-US" sz="1600" b="1" dirty="0">
                <a:solidFill>
                  <a:prstClr val="black"/>
                </a:solidFill>
                <a:latin typeface="微软雅黑" panose="020B0503020204020204" pitchFamily="34" charset="-122"/>
                <a:ea typeface="微软雅黑" panose="020B0503020204020204" pitchFamily="34" charset="-122"/>
              </a:rPr>
              <a:t>均存在一样的不连续问题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5</a:t>
            </a:r>
            <a:r>
              <a:rPr lang="zh-CN" altLang="en-US" sz="1600" b="1" dirty="0">
                <a:solidFill>
                  <a:prstClr val="black"/>
                </a:solidFill>
                <a:latin typeface="微软雅黑" panose="020B0503020204020204" pitchFamily="34" charset="-122"/>
                <a:ea typeface="微软雅黑" panose="020B0503020204020204" pitchFamily="34" charset="-122"/>
              </a:rPr>
              <a:t>：切片越小，虽然通过补偿能让内容恢复一些，但是噪声增多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推测</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：噪声由</a:t>
            </a:r>
            <a:r>
              <a:rPr lang="zh-CN" altLang="en-US" sz="1600" b="1" dirty="0">
                <a:solidFill>
                  <a:srgbClr val="C00000"/>
                </a:solidFill>
                <a:latin typeface="微软雅黑" panose="020B0503020204020204" pitchFamily="34" charset="-122"/>
                <a:ea typeface="微软雅黑" panose="020B0503020204020204" pitchFamily="34" charset="-122"/>
              </a:rPr>
              <a:t>不连续与细粒度倍速</a:t>
            </a:r>
            <a:r>
              <a:rPr lang="zh-CN" altLang="en-US" sz="1600" b="1" dirty="0">
                <a:solidFill>
                  <a:prstClr val="black"/>
                </a:solidFill>
                <a:latin typeface="微软雅黑" panose="020B0503020204020204" pitchFamily="34" charset="-122"/>
                <a:ea typeface="微软雅黑" panose="020B0503020204020204" pitchFamily="34" charset="-122"/>
              </a:rPr>
              <a:t>两者均有关系</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3936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算法调研</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3166636"/>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传统：</a:t>
            </a:r>
            <a:r>
              <a:rPr lang="en-US" altLang="zh-CN" sz="1600" b="1" dirty="0">
                <a:solidFill>
                  <a:prstClr val="black"/>
                </a:solidFill>
                <a:latin typeface="微软雅黑" panose="020B0503020204020204" pitchFamily="34" charset="-122"/>
                <a:ea typeface="微软雅黑" panose="020B0503020204020204" pitchFamily="34" charset="-122"/>
              </a:rPr>
              <a:t>OLA -&gt; WSOLA/PV -&gt; TDHS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API</a:t>
            </a:r>
            <a:r>
              <a:rPr lang="zh-CN" altLang="en-US" sz="1600" b="1" dirty="0">
                <a:solidFill>
                  <a:prstClr val="black"/>
                </a:solidFill>
                <a:latin typeface="微软雅黑" panose="020B0503020204020204" pitchFamily="34" charset="-122"/>
                <a:ea typeface="微软雅黑" panose="020B0503020204020204" pitchFamily="34" charset="-122"/>
              </a:rPr>
              <a:t>接口：</a:t>
            </a:r>
            <a:r>
              <a:rPr lang="en-US" altLang="zh-CN" sz="1600" b="1" dirty="0" err="1">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python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Sound touch</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hlinkClick r:id="rId3"/>
              </a:rPr>
              <a:t>https://github.com/pierre-rouanet/aupyom</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https://github.com/dpwe/solafs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sola</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https://github.com/dbry/audio-stretch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TDHS</a:t>
            </a:r>
            <a:r>
              <a:rPr lang="zh-CN" altLang="en-US" sz="1400" dirty="0">
                <a:solidFill>
                  <a:prstClr val="black"/>
                </a:solidFill>
                <a:latin typeface="微软雅黑" panose="020B0503020204020204" pitchFamily="34" charset="-122"/>
                <a:ea typeface="微软雅黑" panose="020B0503020204020204" pitchFamily="34" charset="-122"/>
              </a:rPr>
              <a:t>） </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err="1">
                <a:solidFill>
                  <a:prstClr val="black"/>
                </a:solidFill>
                <a:latin typeface="微软雅黑" panose="020B0503020204020204" pitchFamily="34" charset="-122"/>
                <a:ea typeface="微软雅黑" panose="020B0503020204020204" pitchFamily="34" charset="-122"/>
              </a:rPr>
              <a:t>Soundtouch</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4"/>
              </a:rPr>
              <a:t>https://www.surina.net/soundtouch/</a:t>
            </a:r>
            <a:r>
              <a:rPr lang="en-US" altLang="zh-CN" sz="1400" dirty="0">
                <a:solidFill>
                  <a:prstClr val="black"/>
                </a:solidFill>
                <a:latin typeface="微软雅黑" panose="020B0503020204020204" pitchFamily="34" charset="-122"/>
                <a:ea typeface="微软雅黑" panose="020B0503020204020204" pitchFamily="34" charset="-122"/>
              </a:rPr>
              <a:t> </a:t>
            </a:r>
            <a:r>
              <a:rPr lang="zh-CN" altLang="en-US" sz="1400" dirty="0">
                <a:solidFill>
                  <a:prstClr val="black"/>
                </a:solidFill>
                <a:latin typeface="微软雅黑" panose="020B0503020204020204" pitchFamily="34" charset="-122"/>
                <a:ea typeface="微软雅黑" panose="020B0503020204020204" pitchFamily="34" charset="-122"/>
              </a:rPr>
              <a:t>简书：</a:t>
            </a:r>
            <a:r>
              <a:rPr lang="en-US" altLang="zh-CN" sz="1400" dirty="0">
                <a:solidFill>
                  <a:prstClr val="black"/>
                </a:solidFill>
                <a:latin typeface="微软雅黑" panose="020B0503020204020204" pitchFamily="34" charset="-122"/>
                <a:ea typeface="微软雅黑" panose="020B0503020204020204" pitchFamily="34" charset="-122"/>
              </a:rPr>
              <a:t>https://www.jianshu.com/p/0625f105cb92 </a:t>
            </a: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Sonic</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5"/>
              </a:rPr>
              <a:t>https://github.com/waywardgeek/sonic</a:t>
            </a:r>
            <a:r>
              <a:rPr lang="en-US" altLang="zh-CN" sz="1400" dirty="0">
                <a:solidFill>
                  <a:prstClr val="black"/>
                </a:solidFill>
                <a:latin typeface="微软雅黑" panose="020B0503020204020204" pitchFamily="34" charset="-122"/>
                <a:ea typeface="微软雅黑" panose="020B0503020204020204" pitchFamily="34" charset="-122"/>
              </a:rPr>
              <a:t> CSDN</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https://blog.csdn.net/achina2011jy/article/details/100664011</a:t>
            </a:r>
          </a:p>
        </p:txBody>
      </p:sp>
    </p:spTree>
    <p:extLst>
      <p:ext uri="{BB962C8B-B14F-4D97-AF65-F5344CB8AC3E}">
        <p14:creationId xmlns:p14="http://schemas.microsoft.com/office/powerpoint/2010/main" val="1261483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71812" cy="1077218"/>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整体倍速实验</a:t>
            </a:r>
          </a:p>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噪声情况：</a:t>
            </a:r>
            <a:r>
              <a:rPr lang="en-US" altLang="zh-CN" sz="1600" b="1" dirty="0">
                <a:solidFill>
                  <a:srgbClr val="C00000"/>
                </a:solidFill>
                <a:latin typeface="微软雅黑" panose="020B0503020204020204" pitchFamily="34" charset="-122"/>
                <a:ea typeface="微软雅黑" panose="020B0503020204020204" pitchFamily="34" charset="-122"/>
              </a:rPr>
              <a:t>FFMPEG&gt;WSOLA&gt;OLA </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大于代表噪声小</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之前的</a:t>
            </a:r>
            <a:r>
              <a:rPr lang="en-US" altLang="zh-CN" sz="1600" b="1" dirty="0">
                <a:solidFill>
                  <a:prstClr val="black"/>
                </a:solidFill>
                <a:latin typeface="微软雅黑" panose="020B0503020204020204" pitchFamily="34" charset="-122"/>
                <a:ea typeface="微软雅黑" panose="020B0503020204020204" pitchFamily="34" charset="-122"/>
              </a:rPr>
              <a:t>Excel</a:t>
            </a:r>
            <a:r>
              <a:rPr lang="zh-CN" altLang="en-US" sz="1600" b="1" dirty="0">
                <a:solidFill>
                  <a:prstClr val="black"/>
                </a:solidFill>
                <a:latin typeface="微软雅黑" panose="020B0503020204020204" pitchFamily="34" charset="-122"/>
                <a:ea typeface="微软雅黑" panose="020B0503020204020204" pitchFamily="34" charset="-122"/>
              </a:rPr>
              <a:t>结果存在一定的错误，无法解释的现象不多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整体倍速现象解释需要从倍速之后</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）词内</a:t>
            </a:r>
            <a:r>
              <a:rPr lang="zh-CN" altLang="en-US" sz="1600" b="1" dirty="0">
                <a:solidFill>
                  <a:srgbClr val="C00000"/>
                </a:solidFill>
                <a:latin typeface="微软雅黑" panose="020B0503020204020204" pitchFamily="34" charset="-122"/>
                <a:ea typeface="微软雅黑" panose="020B0503020204020204" pitchFamily="34" charset="-122"/>
              </a:rPr>
              <a:t>元</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辅音偏移</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词间连读</a:t>
            </a:r>
            <a:r>
              <a:rPr lang="zh-CN" altLang="en-US" sz="1600" b="1" dirty="0">
                <a:solidFill>
                  <a:prstClr val="black"/>
                </a:solidFill>
                <a:latin typeface="微软雅黑" panose="020B0503020204020204" pitchFamily="34" charset="-122"/>
                <a:ea typeface="微软雅黑" panose="020B0503020204020204" pitchFamily="34" charset="-122"/>
              </a:rPr>
              <a:t>两方面解释</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大量数据集（沁宏在跑）</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0820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细粒度切片与切片后倍速值不相同的矛盾引发的音频不连续（噪声）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细粒度倍速自身的切片的窗口噪声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Q1</a:t>
            </a:r>
            <a:r>
              <a:rPr lang="zh-CN" altLang="en-US" sz="1600" b="1" dirty="0">
                <a:solidFill>
                  <a:prstClr val="black"/>
                </a:solidFill>
                <a:latin typeface="微软雅黑" panose="020B0503020204020204" pitchFamily="34" charset="-122"/>
                <a:ea typeface="微软雅黑" panose="020B0503020204020204" pitchFamily="34" charset="-122"/>
              </a:rPr>
              <a:t>：是否还要细粒度切片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Q2</a:t>
            </a:r>
            <a:r>
              <a:rPr lang="zh-CN" altLang="en-US" sz="1600" b="1" dirty="0">
                <a:solidFill>
                  <a:prstClr val="black"/>
                </a:solidFill>
                <a:latin typeface="微软雅黑" panose="020B0503020204020204" pitchFamily="34" charset="-122"/>
                <a:ea typeface="微软雅黑" panose="020B0503020204020204" pitchFamily="34" charset="-122"/>
              </a:rPr>
              <a:t>：多少大小算合适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Q3</a:t>
            </a:r>
            <a:r>
              <a:rPr lang="zh-CN" altLang="en-US" sz="1600" b="1" dirty="0">
                <a:solidFill>
                  <a:prstClr val="black"/>
                </a:solidFill>
                <a:latin typeface="微软雅黑" panose="020B0503020204020204" pitchFamily="34" charset="-122"/>
                <a:ea typeface="微软雅黑" panose="020B0503020204020204" pitchFamily="34" charset="-122"/>
              </a:rPr>
              <a:t>：不细粒度切片下单纯靠</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结果有限的问题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8187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机理解释</a:t>
            </a:r>
            <a:r>
              <a:rPr lang="zh-CN" altLang="en-US" sz="1600" b="1" dirty="0">
                <a:solidFill>
                  <a:prstClr val="black"/>
                </a:solidFill>
                <a:latin typeface="微软雅黑" panose="020B0503020204020204" pitchFamily="34" charset="-122"/>
                <a:ea typeface="微软雅黑" panose="020B0503020204020204" pitchFamily="34" charset="-122"/>
              </a:rPr>
              <a:t>：理想倍速下发现音频出现结果且有差异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部分倍速</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补偿：利用非理想倍速导致的</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定向攻击（噪声问题怎么解决）</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24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是否所有倍速算法切片倍速拼接都有这个问题：</a:t>
            </a:r>
            <a:r>
              <a:rPr lang="en-US" altLang="zh-CN" sz="1600" b="1" dirty="0">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切片</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soundtouch</a:t>
            </a:r>
            <a:r>
              <a:rPr lang="zh-CN" altLang="en-US" sz="1600" b="1" dirty="0">
                <a:solidFill>
                  <a:prstClr val="black"/>
                </a:solidFill>
                <a:latin typeface="微软雅黑" panose="020B0503020204020204" pitchFamily="34" charset="-122"/>
                <a:ea typeface="微软雅黑" panose="020B0503020204020204" pitchFamily="34" charset="-122"/>
              </a:rPr>
              <a:t>切片</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97471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8.10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25655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26212"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汇报目录 </a:t>
            </a:r>
            <a:r>
              <a:rPr lang="en-US" altLang="zh-CN" sz="3200" b="1" dirty="0">
                <a:solidFill>
                  <a:prstClr val="black"/>
                </a:solidFill>
                <a:latin typeface="微软雅黑" panose="020B0503020204020204" pitchFamily="34" charset="-122"/>
                <a:ea typeface="微软雅黑" panose="020B0503020204020204" pitchFamily="34" charset="-122"/>
              </a:rPr>
              <a:t>—— TSMAE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进度汇报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某些关键思路讨论点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To do list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文章</a:t>
            </a: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https://github.com/lchmoxing/tsm_paper.git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1734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进度汇报</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a:t>
            </a:r>
            <a:r>
              <a:rPr lang="zh-CN" altLang="en-US" sz="1600" b="1" dirty="0">
                <a:solidFill>
                  <a:prstClr val="black"/>
                </a:solidFill>
                <a:latin typeface="微软雅黑" panose="020B0503020204020204" pitchFamily="34" charset="-122"/>
                <a:ea typeface="微软雅黑" panose="020B0503020204020204" pitchFamily="34" charset="-122"/>
              </a:rPr>
              <a:t>初版：</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Ø"/>
            </a:pP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background, threat model, </a:t>
            </a:r>
            <a:r>
              <a:rPr lang="zh-CN" altLang="en-US" sz="1600" dirty="0">
                <a:solidFill>
                  <a:prstClr val="black"/>
                </a:solidFill>
                <a:latin typeface="微软雅黑" panose="020B0503020204020204" pitchFamily="34" charset="-122"/>
                <a:ea typeface="微软雅黑" panose="020B0503020204020204" pitchFamily="34" charset="-122"/>
              </a:rPr>
              <a:t>关键图</a:t>
            </a:r>
            <a:r>
              <a:rPr lang="en-US" altLang="zh-CN" sz="1600" dirty="0">
                <a:solidFill>
                  <a:prstClr val="black"/>
                </a:solidFill>
                <a:latin typeface="微软雅黑" panose="020B0503020204020204" pitchFamily="34" charset="-122"/>
                <a:ea typeface="微软雅黑" panose="020B0503020204020204" pitchFamily="34" charset="-122"/>
              </a:rPr>
              <a:t>, algorithm </a:t>
            </a:r>
          </a:p>
          <a:p>
            <a:pPr marL="742950" lvl="1" indent="-285750">
              <a:lnSpc>
                <a:spcPct val="200000"/>
              </a:lnSpc>
              <a:buFont typeface="Wingdings" panose="05000000000000000000" pitchFamily="2" charset="2"/>
              <a:buChar char="Ø"/>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部分</a:t>
            </a:r>
            <a:r>
              <a:rPr lang="en-US" altLang="zh-CN" sz="1600" dirty="0">
                <a:solidFill>
                  <a:prstClr val="black"/>
                </a:solidFill>
                <a:latin typeface="微软雅黑" panose="020B0503020204020204" pitchFamily="34" charset="-122"/>
                <a:ea typeface="微软雅黑" panose="020B0503020204020204" pitchFamily="34" charset="-122"/>
              </a:rPr>
              <a:t>intro/model/approach/related work</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实验部分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：（沁宏填充）</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75328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82315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Paper architecture —— </a:t>
            </a:r>
            <a:r>
              <a:rPr lang="zh-CN" altLang="en-US" sz="3200" b="1" dirty="0">
                <a:solidFill>
                  <a:srgbClr val="C00000"/>
                </a:solidFill>
                <a:latin typeface="微软雅黑" panose="020B0503020204020204" pitchFamily="34" charset="-122"/>
                <a:ea typeface="微软雅黑" panose="020B0503020204020204" pitchFamily="34" charset="-122"/>
              </a:rPr>
              <a:t>讨论点 </a:t>
            </a:r>
            <a:r>
              <a:rPr lang="en-US" altLang="zh-CN" sz="3200" b="1" dirty="0">
                <a:solidFill>
                  <a:srgbClr val="C00000"/>
                </a:solidFill>
                <a:latin typeface="微软雅黑" panose="020B0503020204020204" pitchFamily="34" charset="-122"/>
                <a:ea typeface="微软雅黑" panose="020B0503020204020204" pitchFamily="34" charset="-122"/>
              </a:rPr>
              <a:t>1 </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549650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Abstract – </a:t>
            </a:r>
            <a:r>
              <a:rPr lang="en-US" altLang="zh-CN" sz="1600" b="1" dirty="0" err="1">
                <a:solidFill>
                  <a:prstClr val="black"/>
                </a:solidFill>
                <a:latin typeface="微软雅黑" panose="020B0503020204020204" pitchFamily="34" charset="-122"/>
                <a:ea typeface="微软雅黑" panose="020B0503020204020204" pitchFamily="34" charset="-122"/>
              </a:rPr>
              <a:t>Introducation</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Background: </a:t>
            </a:r>
            <a:r>
              <a:rPr lang="en-US" altLang="zh-CN" sz="1600" dirty="0">
                <a:solidFill>
                  <a:prstClr val="black"/>
                </a:solidFill>
                <a:latin typeface="微软雅黑" panose="020B0503020204020204" pitchFamily="34" charset="-122"/>
                <a:ea typeface="微软雅黑" panose="020B0503020204020204" pitchFamily="34" charset="-122"/>
              </a:rPr>
              <a:t>(1) ASR; (2) TSM; (3) Audio AE</a:t>
            </a: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讨论点</a:t>
            </a:r>
            <a:r>
              <a:rPr lang="en-US" altLang="zh-CN" sz="1600" b="1" dirty="0">
                <a:solidFill>
                  <a:srgbClr val="C00000"/>
                </a:solidFill>
                <a:latin typeface="微软雅黑" panose="020B0503020204020204" pitchFamily="34" charset="-122"/>
                <a:ea typeface="微软雅黑" panose="020B0503020204020204" pitchFamily="34" charset="-122"/>
              </a:rPr>
              <a:t>2 (4?) </a:t>
            </a:r>
            <a:r>
              <a:rPr lang="en-US" altLang="zh-CN" b="1" dirty="0">
                <a:solidFill>
                  <a:srgbClr val="C00000"/>
                </a:solidFill>
              </a:rPr>
              <a:t>phonetics </a:t>
            </a:r>
            <a:r>
              <a:rPr lang="zh-CN" altLang="en-US" b="1" dirty="0">
                <a:solidFill>
                  <a:srgbClr val="C00000"/>
                </a:solidFill>
                <a:latin typeface="微软雅黑" panose="020B0503020204020204" pitchFamily="34" charset="-122"/>
                <a:ea typeface="微软雅黑" panose="020B0503020204020204" pitchFamily="34" charset="-122"/>
              </a:rPr>
              <a:t>与</a:t>
            </a:r>
            <a:r>
              <a:rPr lang="en-US" altLang="zh-CN" b="1" dirty="0">
                <a:solidFill>
                  <a:srgbClr val="C00000"/>
                </a:solidFill>
                <a:latin typeface="微软雅黑" panose="020B0503020204020204" pitchFamily="34" charset="-122"/>
                <a:ea typeface="微软雅黑" panose="020B0503020204020204" pitchFamily="34" charset="-122"/>
              </a:rPr>
              <a:t>model</a:t>
            </a:r>
            <a:r>
              <a:rPr lang="zh-CN" altLang="en-US" b="1" dirty="0">
                <a:solidFill>
                  <a:srgbClr val="C00000"/>
                </a:solidFill>
                <a:latin typeface="微软雅黑" panose="020B0503020204020204" pitchFamily="34" charset="-122"/>
                <a:ea typeface="微软雅黑" panose="020B0503020204020204" pitchFamily="34" charset="-122"/>
              </a:rPr>
              <a:t>的关联与侧重点</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Threat model</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(1) weak form</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(2)strong form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Feasibility test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holistic TSM; 2 dataset; 4 ASR (</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需求点</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：需要国外的同学帮忙跑</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google</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(4) TSM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Xxx Model</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sound change model; (2) word construction model</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Approach: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GA-based AE generation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Evaluation</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AE example and overall performance; (2) Impact Quantification: length; speed interval; segment duration…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Discussion &amp; Related work</a:t>
            </a: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4287379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720751"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讨论点</a:t>
            </a:r>
            <a:r>
              <a:rPr lang="en-US" altLang="zh-CN" sz="3200" b="1" dirty="0">
                <a:solidFill>
                  <a:srgbClr val="C00000"/>
                </a:solidFill>
                <a:latin typeface="微软雅黑" panose="020B0503020204020204" pitchFamily="34" charset="-122"/>
                <a:ea typeface="微软雅黑" panose="020B0503020204020204" pitchFamily="34" charset="-122"/>
              </a:rPr>
              <a:t>3</a:t>
            </a:r>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Problem formalization</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speed change</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semantic similar</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comprehensibility difference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我们的</a:t>
            </a:r>
            <a:r>
              <a:rPr lang="en-US" altLang="zh-CN" sz="1600" b="1" dirty="0" err="1">
                <a:latin typeface="微软雅黑" panose="020B0503020204020204" pitchFamily="34" charset="-122"/>
                <a:ea typeface="微软雅黑" panose="020B0503020204020204" pitchFamily="34" charset="-122"/>
              </a:rPr>
              <a:t>tsm</a:t>
            </a:r>
            <a:r>
              <a:rPr lang="zh-CN" altLang="en-US" sz="1600" b="1" dirty="0">
                <a:latin typeface="微软雅黑" panose="020B0503020204020204" pitchFamily="34" charset="-122"/>
                <a:ea typeface="微软雅黑" panose="020B0503020204020204" pitchFamily="34" charset="-122"/>
              </a:rPr>
              <a:t>可听性相较于直接加噪声不好量化，有点基于认知心理学，只能通过</a:t>
            </a:r>
            <a:r>
              <a:rPr lang="en-US" altLang="zh-CN" sz="1600" b="1" dirty="0">
                <a:latin typeface="微软雅黑" panose="020B0503020204020204" pitchFamily="34" charset="-122"/>
                <a:ea typeface="微软雅黑" panose="020B0503020204020204" pitchFamily="34" charset="-122"/>
              </a:rPr>
              <a:t>user study </a:t>
            </a:r>
          </a:p>
          <a:p>
            <a:pPr>
              <a:lnSpc>
                <a:spcPct val="200000"/>
              </a:lnSpc>
            </a:pP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47499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详见 </a:t>
            </a:r>
            <a:r>
              <a:rPr lang="en-US" altLang="zh-CN" sz="1600" b="1" dirty="0">
                <a:solidFill>
                  <a:prstClr val="black"/>
                </a:solidFill>
                <a:latin typeface="微软雅黑" panose="020B0503020204020204" pitchFamily="34" charset="-122"/>
                <a:ea typeface="微软雅黑" panose="020B0503020204020204" pitchFamily="34" charset="-122"/>
              </a:rPr>
              <a:t>Microsoft to do</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EA98FCA-FD48-444B-9212-574B025A54E7}"/>
              </a:ext>
            </a:extLst>
          </p:cNvPr>
          <p:cNvPicPr>
            <a:picLocks noChangeAspect="1"/>
          </p:cNvPicPr>
          <p:nvPr/>
        </p:nvPicPr>
        <p:blipFill>
          <a:blip r:embed="rId3"/>
          <a:stretch>
            <a:fillRect/>
          </a:stretch>
        </p:blipFill>
        <p:spPr>
          <a:xfrm>
            <a:off x="3699194" y="1472901"/>
            <a:ext cx="8112318" cy="4759569"/>
          </a:xfrm>
          <a:prstGeom prst="rect">
            <a:avLst/>
          </a:prstGeom>
        </p:spPr>
      </p:pic>
    </p:spTree>
    <p:extLst>
      <p:ext uri="{BB962C8B-B14F-4D97-AF65-F5344CB8AC3E}">
        <p14:creationId xmlns:p14="http://schemas.microsoft.com/office/powerpoint/2010/main" val="232776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59066</TotalTime>
  <Words>10578</Words>
  <Application>Microsoft Office PowerPoint</Application>
  <PresentationFormat>宽屏</PresentationFormat>
  <Paragraphs>1316</Paragraphs>
  <Slides>196</Slides>
  <Notes>188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196</vt:i4>
      </vt:variant>
    </vt:vector>
  </HeadingPairs>
  <TitlesOfParts>
    <vt:vector size="208" baseType="lpstr">
      <vt:lpstr>Arial Unicode MS</vt:lpstr>
      <vt:lpstr>NimbusRomNo9L</vt:lpstr>
      <vt:lpstr>等线</vt:lpstr>
      <vt:lpstr>华文细黑</vt:lpstr>
      <vt:lpstr>Microsoft YaHei</vt:lpstr>
      <vt:lpstr>Microsoft YaHei</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 Qinhong</dc:creator>
  <cp:lastModifiedBy>li chaohao</cp:lastModifiedBy>
  <cp:revision>384</cp:revision>
  <cp:lastPrinted>2017-06-19T10:44:09Z</cp:lastPrinted>
  <dcterms:created xsi:type="dcterms:W3CDTF">2016-06-07T03:07:16Z</dcterms:created>
  <dcterms:modified xsi:type="dcterms:W3CDTF">2020-08-25T01:21:11Z</dcterms:modified>
</cp:coreProperties>
</file>